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  <p:sldMasterId id="2147483659" r:id="rId2"/>
    <p:sldMasterId id="2147483664" r:id="rId3"/>
  </p:sldMasterIdLst>
  <p:notesMasterIdLst>
    <p:notesMasterId r:id="rId18"/>
  </p:notesMasterIdLst>
  <p:handoutMasterIdLst>
    <p:handoutMasterId r:id="rId19"/>
  </p:handoutMasterIdLst>
  <p:sldIdLst>
    <p:sldId id="256" r:id="rId4"/>
    <p:sldId id="258" r:id="rId5"/>
    <p:sldId id="260" r:id="rId6"/>
    <p:sldId id="262" r:id="rId7"/>
    <p:sldId id="264" r:id="rId8"/>
    <p:sldId id="266" r:id="rId9"/>
    <p:sldId id="268" r:id="rId10"/>
    <p:sldId id="270" r:id="rId11"/>
    <p:sldId id="272" r:id="rId12"/>
    <p:sldId id="274" r:id="rId13"/>
    <p:sldId id="276" r:id="rId14"/>
    <p:sldId id="278" r:id="rId15"/>
    <p:sldId id="280" r:id="rId16"/>
    <p:sldId id="282" r:id="rId17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76">
          <p15:clr>
            <a:srgbClr val="A4A3A4"/>
          </p15:clr>
        </p15:guide>
        <p15:guide id="2" pos="56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76"/>
  </p:normalViewPr>
  <p:slideViewPr>
    <p:cSldViewPr snapToGrid="0" snapToObjects="1">
      <p:cViewPr varScale="1">
        <p:scale>
          <a:sx n="137" d="100"/>
          <a:sy n="137" d="100"/>
        </p:scale>
        <p:origin x="864" y="108"/>
      </p:cViewPr>
      <p:guideLst>
        <p:guide orient="horz" pos="676"/>
        <p:guide pos="56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350545-E260-4F41-A803-5BF85CFE96EA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BD68D1-0A4A-364F-B3D1-97755523CC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04691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FCAFC9-2F5E-7849-9A3C-3E3602566C83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359D8E-2A04-7648-BB99-EC53D25710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73273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BF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256494" y="2494609"/>
            <a:ext cx="5661618" cy="1234730"/>
          </a:xfrm>
        </p:spPr>
        <p:txBody>
          <a:bodyPr anchor="b">
            <a:normAutofit/>
          </a:bodyPr>
          <a:lstStyle>
            <a:lvl1pPr marL="0" indent="0">
              <a:buNone/>
              <a:defRPr sz="3600" b="1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Add the title of your presentation here</a:t>
            </a:r>
          </a:p>
        </p:txBody>
      </p:sp>
      <p:sp>
        <p:nvSpPr>
          <p:cNvPr id="11" name="Subtitle 1"/>
          <p:cNvSpPr txBox="1">
            <a:spLocks/>
          </p:cNvSpPr>
          <p:nvPr userDrawn="1"/>
        </p:nvSpPr>
        <p:spPr>
          <a:xfrm>
            <a:off x="3389891" y="4862023"/>
            <a:ext cx="1050635" cy="160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rgbClr val="FFFFFF"/>
                </a:solidFill>
                <a:latin typeface="Helvetica Neue"/>
                <a:cs typeface="Helvetica Neue"/>
              </a:rPr>
              <a:t>Powered by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258728" y="3729038"/>
            <a:ext cx="2938463" cy="385762"/>
          </a:xfrm>
        </p:spPr>
        <p:txBody>
          <a:bodyPr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014" y="4791407"/>
            <a:ext cx="1381743" cy="33654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44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15888" y="723900"/>
            <a:ext cx="3887787" cy="2619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1742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ty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731729107"/>
              </p:ext>
            </p:extLst>
          </p:nvPr>
        </p:nvGraphicFramePr>
        <p:xfrm>
          <a:off x="204787" y="1052400"/>
          <a:ext cx="5953649" cy="2184875"/>
        </p:xfrm>
        <a:graphic>
          <a:graphicData uri="http://schemas.openxmlformats.org/drawingml/2006/table">
            <a:tbl>
              <a:tblPr firstRow="1" lastRow="1" bandRow="1">
                <a:tableStyleId>{1FECB4D8-DB02-4DC6-A0A2-4F2EBAE1DC90}</a:tableStyleId>
              </a:tblPr>
              <a:tblGrid>
                <a:gridCol w="48023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64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48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2125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Answer Choices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Responses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2125"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Less than one year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10.00%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2125"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 to 3 years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10.00%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2125"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3 to 5 years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25.00%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25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2125"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5 to 7 years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15.00%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2125"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More than seven</a:t>
                      </a:r>
                      <a:r>
                        <a:rPr lang="en-US" sz="105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years</a:t>
                      </a:r>
                      <a:endParaRPr lang="en-US" sz="105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40.00%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5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40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2125">
                <a:tc>
                  <a:txBody>
                    <a:bodyPr/>
                    <a:lstStyle/>
                    <a:p>
                      <a:r>
                        <a:rPr lang="en-US" sz="10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50" dirty="0">
                        <a:solidFill>
                          <a:srgbClr val="FFFFFF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100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15888" y="723900"/>
            <a:ext cx="4478337" cy="2619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46444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ponse Summa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593F9-7B30-274B-BFFF-492683631E49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211403" y="3639393"/>
            <a:ext cx="4576388" cy="35083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204788" y="2334751"/>
            <a:ext cx="8229600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204788" y="3032255"/>
            <a:ext cx="3859212" cy="280987"/>
          </a:xfrm>
        </p:spPr>
        <p:txBody>
          <a:bodyPr/>
          <a:lstStyle>
            <a:lvl2pPr marL="4763" indent="0">
              <a:buNone/>
              <a:defRPr sz="160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2pPr>
          </a:lstStyle>
          <a:p>
            <a:pPr lvl="1"/>
            <a:r>
              <a:rPr lang="en-US" dirty="0"/>
              <a:t>Total Responses</a:t>
            </a:r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211403" y="4047840"/>
            <a:ext cx="4576388" cy="35083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96483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4788" y="1200151"/>
            <a:ext cx="8482012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4788" y="4691162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fld id="{537D1D7B-70B5-9D4F-A9E5-525C1090DAAC}" type="datetime4">
              <a:rPr lang="en-US" smtClean="0"/>
              <a:t>November 1, 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4828084"/>
            <a:ext cx="3841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CCCCCC"/>
                </a:solidFill>
                <a:latin typeface="Arial"/>
                <a:cs typeface="Arial"/>
              </a:defRPr>
            </a:lvl1pPr>
          </a:lstStyle>
          <a:p>
            <a:fld id="{7FE0505B-37A8-D24C-BEF3-C2D216B51C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116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/>
  <p:txStyles>
    <p:titleStyle>
      <a:lvl1pPr algn="l" defTabSz="457200" rtl="0" eaLnBrk="1" latinLnBrk="0" hangingPunct="1">
        <a:spcBef>
          <a:spcPct val="0"/>
        </a:spcBef>
        <a:buNone/>
        <a:defRPr sz="1800" b="1" kern="1200" baseline="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000" b="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5136" y="333381"/>
            <a:ext cx="8229600" cy="3912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136" y="736649"/>
            <a:ext cx="5332506" cy="249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67076" y="4815076"/>
            <a:ext cx="626035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fld id="{A88B48FB-E956-2048-9E74-C69E7CAA26C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4815076"/>
            <a:ext cx="9144000" cy="0"/>
          </a:xfrm>
          <a:prstGeom prst="line">
            <a:avLst/>
          </a:prstGeom>
          <a:ln w="1270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04788" y="729178"/>
            <a:ext cx="8780462" cy="0"/>
          </a:xfrm>
          <a:prstGeom prst="line">
            <a:avLst/>
          </a:prstGeom>
          <a:ln w="635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Subtitle 1"/>
          <p:cNvSpPr txBox="1">
            <a:spLocks/>
          </p:cNvSpPr>
          <p:nvPr userDrawn="1"/>
        </p:nvSpPr>
        <p:spPr>
          <a:xfrm>
            <a:off x="-56474" y="4880795"/>
            <a:ext cx="1050635" cy="160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rgbClr val="7C878E"/>
                </a:solidFill>
                <a:latin typeface="Helvetica Neue"/>
                <a:cs typeface="Helvetica Neue"/>
              </a:rPr>
              <a:t>Powered by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26" y="4835992"/>
            <a:ext cx="1213734" cy="29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875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457200" rtl="0" eaLnBrk="1" latinLnBrk="0" hangingPunct="1">
        <a:spcBef>
          <a:spcPct val="0"/>
        </a:spcBef>
        <a:buNone/>
        <a:defRPr sz="2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0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498" y="2009589"/>
            <a:ext cx="8229600" cy="533140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29705" y="4819820"/>
            <a:ext cx="663015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fld id="{37B593F9-7B30-274B-BFFF-492683631E4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4815076"/>
            <a:ext cx="9144000" cy="0"/>
          </a:xfrm>
          <a:prstGeom prst="line">
            <a:avLst/>
          </a:prstGeom>
          <a:ln w="1270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itle Placeholder 11"/>
          <p:cNvSpPr>
            <a:spLocks noGrp="1"/>
          </p:cNvSpPr>
          <p:nvPr>
            <p:ph type="title"/>
          </p:nvPr>
        </p:nvSpPr>
        <p:spPr>
          <a:xfrm>
            <a:off x="204788" y="807371"/>
            <a:ext cx="8229600" cy="857250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1"/>
          <p:cNvSpPr txBox="1">
            <a:spLocks/>
          </p:cNvSpPr>
          <p:nvPr userDrawn="1"/>
        </p:nvSpPr>
        <p:spPr>
          <a:xfrm>
            <a:off x="-56474" y="4886487"/>
            <a:ext cx="1050635" cy="160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rgbClr val="7C878E"/>
                </a:solidFill>
                <a:latin typeface="Helvetica Neue"/>
                <a:cs typeface="Helvetica Neue"/>
              </a:rPr>
              <a:t>Powered by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26" y="4841684"/>
            <a:ext cx="1213734" cy="29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960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600" b="1" kern="1200">
          <a:solidFill>
            <a:schemeClr val="bg1">
              <a:lumMod val="50000"/>
            </a:schemeClr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t>Value of OHN-related services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t>Thursday, June 03, 2021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Q9: If yes, check all that apply: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25    Skipped: 139</a:t>
            </a:r>
          </a:p>
        </p:txBody>
      </p:sp>
      <p:pic>
        <p:nvPicPr>
          <p:cNvPr id="4" name="Picture 3" descr="chart65787720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7143" y="1049658"/>
            <a:ext cx="5729712" cy="356901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Q10: How frequently did you measure and report the value of the OHN-related services?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35    Skipped: 129</a:t>
            </a:r>
          </a:p>
        </p:txBody>
      </p:sp>
      <p:pic>
        <p:nvPicPr>
          <p:cNvPr id="4" name="Picture 3" descr="chart65787852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3437" y="1049658"/>
            <a:ext cx="6057124" cy="356901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Q11: Who did you report the data to? Check all that apply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35    Skipped: 129</a:t>
            </a:r>
          </a:p>
        </p:txBody>
      </p:sp>
      <p:pic>
        <p:nvPicPr>
          <p:cNvPr id="4" name="Picture 3" descr="chart65788060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4732" y="1049658"/>
            <a:ext cx="3854534" cy="356901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Q12: What are your sources of data? Check all that apply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35    Skipped: 129</a:t>
            </a:r>
          </a:p>
        </p:txBody>
      </p:sp>
      <p:pic>
        <p:nvPicPr>
          <p:cNvPr id="4" name="Picture 3" descr="chart657881938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3437" y="1049658"/>
            <a:ext cx="6057124" cy="356901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Q13: Please estimate the annual cost avoided/ROI for OHN-related services per full-time OHN: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34    Skipped: 130</a:t>
            </a:r>
          </a:p>
        </p:txBody>
      </p:sp>
      <p:pic>
        <p:nvPicPr>
          <p:cNvPr id="4" name="Picture 3" descr="chart657891309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6451" y="1049658"/>
            <a:ext cx="4711097" cy="356901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Q1: Which ABOHN certification(s) do you hold?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164    Skipped: 0</a:t>
            </a:r>
          </a:p>
        </p:txBody>
      </p:sp>
      <p:pic>
        <p:nvPicPr>
          <p:cNvPr id="4" name="Picture 3" descr="chart657276667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7143" y="1049658"/>
            <a:ext cx="5729712" cy="356901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Q2: Are you a Nurse Practitioner?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163    Skipped: 1</a:t>
            </a:r>
          </a:p>
        </p:txBody>
      </p:sp>
      <p:pic>
        <p:nvPicPr>
          <p:cNvPr id="4" name="Picture 3" descr="chart65728353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" y="1246664"/>
            <a:ext cx="7543800" cy="3175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Q3: How many years have you been an OHN?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163    Skipped: 1</a:t>
            </a:r>
          </a:p>
        </p:txBody>
      </p:sp>
      <p:pic>
        <p:nvPicPr>
          <p:cNvPr id="4" name="Picture 3" descr="chart65727765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6641" y="1049658"/>
            <a:ext cx="5170716" cy="356901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Q4: How many workers are at your place of employment?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161    Skipped: 3</a:t>
            </a:r>
          </a:p>
        </p:txBody>
      </p:sp>
      <p:pic>
        <p:nvPicPr>
          <p:cNvPr id="4" name="Picture 3" descr="chart65728273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3437" y="1049658"/>
            <a:ext cx="6057124" cy="356901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sz="1600" dirty="0"/>
              <a:t>Q5: Do you use a tool or process to gather data and measure the value (cost avoided/ROI) of OHN related services provided at your place of employment?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160    Skipped: 4</a:t>
            </a:r>
          </a:p>
        </p:txBody>
      </p:sp>
      <p:pic>
        <p:nvPicPr>
          <p:cNvPr id="4" name="Picture 3" descr="chart65728458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" y="1246664"/>
            <a:ext cx="7543800" cy="3175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Q6: What type of tool or process did you use for the measurement? Check all that apply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38    Skipped: 126</a:t>
            </a:r>
          </a:p>
        </p:txBody>
      </p:sp>
      <p:pic>
        <p:nvPicPr>
          <p:cNvPr id="4" name="Picture 3" descr="chart657326923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7143" y="1049658"/>
            <a:ext cx="5729712" cy="356901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Q7: What types of OHN services do you measure? Check all that apply: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36    Skipped: 128</a:t>
            </a:r>
          </a:p>
        </p:txBody>
      </p:sp>
      <p:pic>
        <p:nvPicPr>
          <p:cNvPr id="4" name="Picture 3" descr="chart65738781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8366" y="1049658"/>
            <a:ext cx="1927267" cy="356901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sz="1600" dirty="0"/>
              <a:t>Q8: Were you able to measure or have access to data on indemnity costs avoided due to early return to work and/or accommodating restrictions?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36    Skipped: 128</a:t>
            </a:r>
          </a:p>
        </p:txBody>
      </p:sp>
      <p:pic>
        <p:nvPicPr>
          <p:cNvPr id="4" name="Picture 3" descr="chart657875273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" y="1246664"/>
            <a:ext cx="7543800" cy="3175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M-template-20140529">
  <a:themeElements>
    <a:clrScheme name="Custom 1">
      <a:dk1>
        <a:srgbClr val="333333"/>
      </a:dk1>
      <a:lt1>
        <a:sysClr val="window" lastClr="FFFFFF"/>
      </a:lt1>
      <a:dk2>
        <a:srgbClr val="666666"/>
      </a:dk2>
      <a:lt2>
        <a:srgbClr val="EEECE1"/>
      </a:lt2>
      <a:accent1>
        <a:srgbClr val="8BAB42"/>
      </a:accent1>
      <a:accent2>
        <a:srgbClr val="CCCCCC"/>
      </a:accent2>
      <a:accent3>
        <a:srgbClr val="60574C"/>
      </a:accent3>
      <a:accent4>
        <a:srgbClr val="31859C"/>
      </a:accent4>
      <a:accent5>
        <a:srgbClr val="A8BC33"/>
      </a:accent5>
      <a:accent6>
        <a:srgbClr val="FFFFFF"/>
      </a:accent6>
      <a:hlink>
        <a:srgbClr val="31859C"/>
      </a:hlink>
      <a:folHlink>
        <a:srgbClr val="31859C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Data slides">
  <a:themeElements>
    <a:clrScheme name="Custom 1">
      <a:dk1>
        <a:srgbClr val="333333"/>
      </a:dk1>
      <a:lt1>
        <a:sysClr val="window" lastClr="FFFFFF"/>
      </a:lt1>
      <a:dk2>
        <a:srgbClr val="666666"/>
      </a:dk2>
      <a:lt2>
        <a:srgbClr val="EEECE1"/>
      </a:lt2>
      <a:accent1>
        <a:srgbClr val="8BAB42"/>
      </a:accent1>
      <a:accent2>
        <a:srgbClr val="CCCCCC"/>
      </a:accent2>
      <a:accent3>
        <a:srgbClr val="60574C"/>
      </a:accent3>
      <a:accent4>
        <a:srgbClr val="31859C"/>
      </a:accent4>
      <a:accent5>
        <a:srgbClr val="A8BC33"/>
      </a:accent5>
      <a:accent6>
        <a:srgbClr val="FFFFFF"/>
      </a:accent6>
      <a:hlink>
        <a:srgbClr val="31859C"/>
      </a:hlink>
      <a:folHlink>
        <a:srgbClr val="31859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Response Summary">
  <a:themeElements>
    <a:clrScheme name="Custom 1">
      <a:dk1>
        <a:srgbClr val="333333"/>
      </a:dk1>
      <a:lt1>
        <a:sysClr val="window" lastClr="FFFFFF"/>
      </a:lt1>
      <a:dk2>
        <a:srgbClr val="666666"/>
      </a:dk2>
      <a:lt2>
        <a:srgbClr val="EEECE1"/>
      </a:lt2>
      <a:accent1>
        <a:srgbClr val="8BAB42"/>
      </a:accent1>
      <a:accent2>
        <a:srgbClr val="CCCCCC"/>
      </a:accent2>
      <a:accent3>
        <a:srgbClr val="60574C"/>
      </a:accent3>
      <a:accent4>
        <a:srgbClr val="31859C"/>
      </a:accent4>
      <a:accent5>
        <a:srgbClr val="A8BC33"/>
      </a:accent5>
      <a:accent6>
        <a:srgbClr val="FFFFFF"/>
      </a:accent6>
      <a:hlink>
        <a:srgbClr val="31859C"/>
      </a:hlink>
      <a:folHlink>
        <a:srgbClr val="31859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SM-template-20140529.potx</Template>
  <TotalTime>294</TotalTime>
  <Words>297</Words>
  <Application>Microsoft Office PowerPoint</Application>
  <PresentationFormat>On-screen Show (16:9)</PresentationFormat>
  <Paragraphs>28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Helvetica Neue</vt:lpstr>
      <vt:lpstr>SM-template-20140529</vt:lpstr>
      <vt:lpstr>Data slides</vt:lpstr>
      <vt:lpstr>Response Summary</vt:lpstr>
      <vt:lpstr>PowerPoint Presentation</vt:lpstr>
      <vt:lpstr>Q1: Which ABOHN certification(s) do you hold?</vt:lpstr>
      <vt:lpstr>Q2: Are you a Nurse Practitioner?</vt:lpstr>
      <vt:lpstr>Q3: How many years have you been an OHN?</vt:lpstr>
      <vt:lpstr>Q4: How many workers are at your place of employment?</vt:lpstr>
      <vt:lpstr>Q5: Do you use a tool or process to gather data and measure the value (cost avoided/ROI) of OHN related services provided at your place of employment?</vt:lpstr>
      <vt:lpstr>Q6: What type of tool or process did you use for the measurement? Check all that apply</vt:lpstr>
      <vt:lpstr>Q7: What types of OHN services do you measure? Check all that apply:</vt:lpstr>
      <vt:lpstr>Q8: Were you able to measure or have access to data on indemnity costs avoided due to early return to work and/or accommodating restrictions?</vt:lpstr>
      <vt:lpstr>Q9: If yes, check all that apply:</vt:lpstr>
      <vt:lpstr>Q10: How frequently did you measure and report the value of the OHN-related services?</vt:lpstr>
      <vt:lpstr>Q11: Who did you report the data to? Check all that apply</vt:lpstr>
      <vt:lpstr>Q12: What are your sources of data? Check all that apply</vt:lpstr>
      <vt:lpstr>Q13: Please estimate the annual cost avoided/ROI for OHN-related services per full-time OHN:</vt:lpstr>
    </vt:vector>
  </TitlesOfParts>
  <Company>SurveyMonkey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Melissa Clarke</dc:creator>
  <cp:lastModifiedBy>Carole Cusack</cp:lastModifiedBy>
  <cp:revision>45</cp:revision>
  <dcterms:created xsi:type="dcterms:W3CDTF">2014-01-30T23:18:11Z</dcterms:created>
  <dcterms:modified xsi:type="dcterms:W3CDTF">2021-11-01T12:23:00Z</dcterms:modified>
</cp:coreProperties>
</file>